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3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67" r:id="rId20"/>
    <p:sldId id="270" r:id="rId21"/>
    <p:sldId id="27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818"/>
    <a:srgbClr val="E82433"/>
    <a:srgbClr val="E43671"/>
    <a:srgbClr val="3F64D7"/>
    <a:srgbClr val="F7A007"/>
    <a:srgbClr val="33CCFF"/>
    <a:srgbClr val="395A98"/>
    <a:srgbClr val="BD024F"/>
    <a:srgbClr val="E3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6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2399-9880-4F84-B892-6A034166C4AF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21FD-033D-4BE7-BDDF-FB0F7223D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6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21FD-033D-4BE7-BDDF-FB0F7223D6B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1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4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1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1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7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7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7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4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0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2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CB98-03F8-4B1E-B8B9-395FC945D6DC}" type="datetimeFigureOut">
              <a:rPr lang="tr-TR" smtClean="0"/>
              <a:t>28.10.2015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EAFF-0B8B-483C-A7C8-614109FF3D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74496" y="719838"/>
            <a:ext cx="4626440" cy="1878406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>
                <a:solidFill>
                  <a:srgbClr val="E43671"/>
                </a:solidFill>
              </a:rPr>
              <a:t>BİLGİ PAYLAŞIM ARAÇLARI</a:t>
            </a:r>
            <a:endParaRPr lang="tr-TR" dirty="0">
              <a:solidFill>
                <a:srgbClr val="E4367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00613" y="3995350"/>
            <a:ext cx="4103344" cy="187681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</a:rPr>
              <a:t>İşbirlikli Yazarlık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Çoklu Ortam Paylaşımları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Web Günceleri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Etiketleme ve Sosyal İmleme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Sosyal Medya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Dijital Kimlik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433400" cy="382876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Sosyal ağlar, insanların günlük yaşamlarındaki sosyal ilişkilerini, yaşadıkları olayları internet ortamına taşıyabildiği, duygu ve düşüncelerin yanı sıra fotoğraf, </a:t>
            </a:r>
            <a:r>
              <a:rPr lang="tr-TR" dirty="0" err="1" smtClean="0"/>
              <a:t>vidyolarını</a:t>
            </a:r>
            <a:r>
              <a:rPr lang="tr-TR" dirty="0" smtClean="0"/>
              <a:t> paylaşabildiği gerçek hayatın sanal bir kopyasıdır.</a:t>
            </a:r>
          </a:p>
          <a:p>
            <a:r>
              <a:rPr lang="tr-TR" dirty="0" smtClean="0"/>
              <a:t>Sosyal ağ denilince ilk sıralarda Facebook, </a:t>
            </a:r>
            <a:r>
              <a:rPr lang="tr-TR" dirty="0" err="1" smtClean="0"/>
              <a:t>Twitter</a:t>
            </a:r>
            <a:r>
              <a:rPr lang="tr-TR" dirty="0" smtClean="0"/>
              <a:t> ve Google Plus akla gelmektedir.</a:t>
            </a:r>
          </a:p>
        </p:txBody>
      </p:sp>
      <p:pic>
        <p:nvPicPr>
          <p:cNvPr id="9218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5959445" y="3421985"/>
            <a:ext cx="2941504" cy="8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23" y="5117352"/>
            <a:ext cx="2721837" cy="5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87" y="5661720"/>
            <a:ext cx="2559048" cy="1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Okulda kaç arkadaşınız var?</a:t>
            </a:r>
          </a:p>
          <a:p>
            <a:r>
              <a:rPr lang="tr-TR" dirty="0" smtClean="0"/>
              <a:t>Peki ya mahallenizde?</a:t>
            </a:r>
          </a:p>
          <a:p>
            <a:r>
              <a:rPr lang="tr-TR" dirty="0" smtClean="0"/>
              <a:t>Sizce sosyal ağlarda kaç kişi var?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15" y="1978961"/>
            <a:ext cx="3937686" cy="48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KAÇ KİŞİ KULLANIYOR?</a:t>
            </a:r>
            <a:endParaRPr lang="tr-TR" dirty="0"/>
          </a:p>
        </p:txBody>
      </p:sp>
      <p:pic>
        <p:nvPicPr>
          <p:cNvPr id="4" name="Picture 2" descr="http://media.corporate.kabam.com/uploads/affiliates/logo_facebo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32964" r="8951" b="35421"/>
          <a:stretch/>
        </p:blipFill>
        <p:spPr bwMode="auto">
          <a:xfrm>
            <a:off x="626076" y="1535117"/>
            <a:ext cx="2903662" cy="8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5/51/Logo_twitter_wordmark_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21" y="3509214"/>
            <a:ext cx="2562447" cy="5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33" y="5059325"/>
            <a:ext cx="2212974" cy="90186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6076" y="2405633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95A98"/>
                  </a:solidFill>
                </a:ln>
                <a:solidFill>
                  <a:srgbClr val="395A9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1.200.000.000 (1.2 milyar)</a:t>
            </a:r>
            <a:endParaRPr lang="tr-TR" sz="4000" b="1" dirty="0">
              <a:ln w="0">
                <a:solidFill>
                  <a:srgbClr val="395A98"/>
                </a:solidFill>
              </a:ln>
              <a:solidFill>
                <a:srgbClr val="395A9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707601" y="405123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465.000.000 (465 milyon)</a:t>
            </a:r>
            <a:endParaRPr lang="tr-TR" sz="4000" b="1" dirty="0">
              <a:ln w="0">
                <a:solidFill>
                  <a:srgbClr val="33CCFF"/>
                </a:solidFill>
              </a:ln>
              <a:solidFill>
                <a:srgbClr val="33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066233" y="5830940"/>
            <a:ext cx="6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n w="0">
                  <a:solidFill>
                    <a:srgbClr val="3F64D7"/>
                  </a:solidFill>
                </a:ln>
                <a:solidFill>
                  <a:srgbClr val="3F64D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540.</a:t>
            </a:r>
            <a:r>
              <a:rPr lang="tr-TR" sz="4000" b="1" dirty="0" smtClean="0">
                <a:ln w="0">
                  <a:solidFill>
                    <a:srgbClr val="E82433"/>
                  </a:solidFill>
                </a:ln>
                <a:solidFill>
                  <a:srgbClr val="E82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000.</a:t>
            </a:r>
            <a:r>
              <a:rPr lang="tr-TR" sz="4000" b="1" dirty="0" smtClean="0">
                <a:ln w="0">
                  <a:solidFill>
                    <a:srgbClr val="F7A007"/>
                  </a:solidFill>
                </a:ln>
                <a:solidFill>
                  <a:srgbClr val="F7A00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000</a:t>
            </a:r>
            <a:r>
              <a:rPr lang="tr-TR" sz="4000" b="1" dirty="0" smtClean="0">
                <a:ln w="0">
                  <a:solidFill>
                    <a:srgbClr val="33CCFF"/>
                  </a:solidFill>
                </a:ln>
                <a:solidFill>
                  <a:srgbClr val="33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tr-TR" sz="4000" b="1" dirty="0" smtClean="0">
                <a:ln w="0">
                  <a:solidFill>
                    <a:srgbClr val="02A818"/>
                  </a:solidFill>
                </a:ln>
                <a:solidFill>
                  <a:srgbClr val="02A8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(540 milyon)</a:t>
            </a:r>
            <a:endParaRPr lang="tr-TR" sz="4000" b="1" dirty="0">
              <a:ln w="0">
                <a:solidFill>
                  <a:srgbClr val="02A818"/>
                </a:solidFill>
              </a:ln>
              <a:solidFill>
                <a:srgbClr val="02A8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3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AĞLARI KULLANIRKEN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641126" cy="40016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Milyonlarca kişinin yer aldığı sosyal ağları kullanırken çok dikkatli olmamız gerekir.</a:t>
            </a:r>
          </a:p>
          <a:p>
            <a:r>
              <a:rPr lang="tr-TR" dirty="0" smtClean="0"/>
              <a:t>Yanlışlıkla paylaştığımız veya yanlış kişilerle paylaştığımız bir bilgi bir anda milyonlarca kişiye ulaşabilir.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4" y="2669471"/>
            <a:ext cx="4525147" cy="36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KİŞİSEL BİLGİLERİNİZİ HERKESLE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4660042" cy="3982051"/>
          </a:xfrm>
        </p:spPr>
        <p:txBody>
          <a:bodyPr/>
          <a:lstStyle/>
          <a:p>
            <a:r>
              <a:rPr lang="tr-TR" dirty="0" smtClean="0"/>
              <a:t>Kötü niyetli kişilerin eline geçtiğinde olumsuz sonuçlar doğurabilecek </a:t>
            </a:r>
          </a:p>
          <a:p>
            <a:pPr lvl="1"/>
            <a:r>
              <a:rPr lang="tr-TR" dirty="0" smtClean="0"/>
              <a:t>telefon numarası, </a:t>
            </a:r>
          </a:p>
          <a:p>
            <a:pPr lvl="1"/>
            <a:r>
              <a:rPr lang="tr-TR" dirty="0" smtClean="0"/>
              <a:t>doğum tarihi ve yaş</a:t>
            </a:r>
          </a:p>
          <a:p>
            <a:pPr lvl="1"/>
            <a:r>
              <a:rPr lang="tr-TR" dirty="0" smtClean="0"/>
              <a:t>T.C kimlik numarası</a:t>
            </a:r>
          </a:p>
          <a:p>
            <a:pPr lvl="1"/>
            <a:r>
              <a:rPr lang="tr-TR" dirty="0" smtClean="0"/>
              <a:t>e-posta adresi </a:t>
            </a:r>
          </a:p>
          <a:p>
            <a:r>
              <a:rPr lang="tr-TR" dirty="0" smtClean="0"/>
              <a:t>gibi bilgileri herkesle paylaşmayın.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2639527"/>
            <a:ext cx="3867881" cy="401808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H="1" flipV="1">
            <a:off x="5807676" y="3804193"/>
            <a:ext cx="807308" cy="84849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632514" y="4883350"/>
            <a:ext cx="844594" cy="158207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6054811" y="5114010"/>
            <a:ext cx="597459" cy="70334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6807055" y="3676832"/>
            <a:ext cx="376340" cy="826092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6807055" y="4502924"/>
            <a:ext cx="1348404" cy="241176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20930" y="4962453"/>
            <a:ext cx="989408" cy="813903"/>
          </a:xfrm>
          <a:prstGeom prst="straightConnector1">
            <a:avLst/>
          </a:prstGeom>
          <a:ln w="57150">
            <a:solidFill>
              <a:srgbClr val="E824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Çarpma 18"/>
          <p:cNvSpPr/>
          <p:nvPr/>
        </p:nvSpPr>
        <p:spPr>
          <a:xfrm>
            <a:off x="7389775" y="2483297"/>
            <a:ext cx="353793" cy="395612"/>
          </a:xfrm>
          <a:prstGeom prst="mathMultiply">
            <a:avLst/>
          </a:prstGeom>
          <a:solidFill>
            <a:srgbClr val="E8243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8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HERŞEYİ HERKESE AÇIK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0266" cy="4088478"/>
          </a:xfrm>
        </p:spPr>
        <p:txBody>
          <a:bodyPr/>
          <a:lstStyle/>
          <a:p>
            <a:r>
              <a:rPr lang="tr-TR" dirty="0" smtClean="0"/>
              <a:t>Aile, arkadaşlar, yakınlar gibi gruplar oluşturarak yapacağınız paylaşımları görecek kişileri belirleyin.</a:t>
            </a:r>
          </a:p>
          <a:p>
            <a:r>
              <a:rPr lang="tr-TR" dirty="0" smtClean="0"/>
              <a:t>Ailenize ait fotoğrafları yakınlarınızın görmesini isteyebilir fakat arkadaşlarınızın görmesini istemeyebilirsiniz.</a:t>
            </a:r>
            <a:endParaRPr lang="tr-TR" dirty="0"/>
          </a:p>
        </p:txBody>
      </p:sp>
      <p:pic>
        <p:nvPicPr>
          <p:cNvPr id="17410" name="Picture 2" descr="http://skorthodontics.com/images/family-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3" y="3634402"/>
            <a:ext cx="4899229" cy="32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TANIMADIĞINIZ KİŞİLERLE İLETİŞİME GEÇMEYİN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Arkadaşlık teklifi gönderen tanımadığınız kişilerin tekliflerini kabul etmeyin.</a:t>
            </a:r>
          </a:p>
          <a:p>
            <a:r>
              <a:rPr lang="tr-TR" dirty="0" smtClean="0"/>
              <a:t>Unutmayın, bu kişinin zannettiğiniz kişi olduğundan asla emin olamazsınız.</a:t>
            </a:r>
          </a:p>
          <a:p>
            <a:r>
              <a:rPr lang="tr-TR" dirty="0" smtClean="0"/>
              <a:t>Siz de tanımadığınız kişiye arkadaşlık teklifi göndermeyin.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88" y="3082652"/>
            <a:ext cx="3204563" cy="3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GÜÇLÜ ŞİFRE OLUŞTURUN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Sosyal ağ hesaplarınızı güçlü şifreler ile koruyun.</a:t>
            </a:r>
          </a:p>
          <a:p>
            <a:r>
              <a:rPr lang="tr-TR" dirty="0" smtClean="0"/>
              <a:t>Unutmayın, hesabınız ele geçirilirse yapılan tüm paylaşımlardan siz sorumlu olursunuz.</a:t>
            </a:r>
            <a:endParaRPr lang="tr-TR" dirty="0"/>
          </a:p>
        </p:txBody>
      </p:sp>
      <p:pic>
        <p:nvPicPr>
          <p:cNvPr id="4" name="Picture 2" descr="http://3.bp.blogspot.com/-h1_x1gKz668/T3EkZvT1DJI/AAAAAAAAAVc/o4UL0gI0fJk/s1600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971031"/>
            <a:ext cx="3208542" cy="32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PAYLAŞIMLARA DİKKAT!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5241208" cy="4088478"/>
          </a:xfrm>
        </p:spPr>
        <p:txBody>
          <a:bodyPr/>
          <a:lstStyle/>
          <a:p>
            <a:r>
              <a:rPr lang="tr-TR" dirty="0" smtClean="0"/>
              <a:t>Telif hakkıyla korunan içerikleri (müzik, </a:t>
            </a:r>
            <a:r>
              <a:rPr lang="tr-TR" dirty="0" err="1" smtClean="0"/>
              <a:t>vidyo</a:t>
            </a:r>
            <a:r>
              <a:rPr lang="tr-TR" dirty="0" smtClean="0"/>
              <a:t>, fotoğraf, program) asla paylaşmayın.</a:t>
            </a:r>
          </a:p>
          <a:p>
            <a:r>
              <a:rPr lang="tr-TR" dirty="0" smtClean="0"/>
              <a:t>Herhangi bir kişiye veya kuruma hakaret, küfür etmeyin, kötü ve aşağılayıcı sözler kullanmayın.</a:t>
            </a:r>
          </a:p>
          <a:p>
            <a:r>
              <a:rPr lang="tr-TR" dirty="0" smtClean="0"/>
              <a:t>Bunlar bilişim suçlarına girdiğinden hiç beklemediğiniz cezalar ile karşılaşabilirsiniz.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72" y="3468130"/>
            <a:ext cx="5081827" cy="33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905634" cy="3974386"/>
          </a:xfrm>
        </p:spPr>
        <p:txBody>
          <a:bodyPr>
            <a:normAutofit fontScale="92500"/>
          </a:bodyPr>
          <a:lstStyle/>
          <a:p>
            <a:r>
              <a:rPr lang="tr-TR" dirty="0"/>
              <a:t>İ</a:t>
            </a:r>
            <a:r>
              <a:rPr lang="tr-TR" dirty="0" smtClean="0"/>
              <a:t>nternet ortamında sanal olarak oluşturulan kimlik kartıdır.</a:t>
            </a:r>
          </a:p>
          <a:p>
            <a:r>
              <a:rPr lang="tr-TR" dirty="0" smtClean="0"/>
              <a:t>Dijital kimliğiniz ad, </a:t>
            </a:r>
            <a:r>
              <a:rPr lang="tr-TR" dirty="0" err="1" smtClean="0"/>
              <a:t>soyad</a:t>
            </a:r>
            <a:r>
              <a:rPr lang="tr-TR" dirty="0" smtClean="0"/>
              <a:t> gibi kişisel bilgilerin </a:t>
            </a:r>
            <a:r>
              <a:rPr lang="tr-TR" dirty="0" err="1" smtClean="0"/>
              <a:t>yanısıra</a:t>
            </a:r>
            <a:r>
              <a:rPr lang="tr-TR" dirty="0" smtClean="0"/>
              <a:t> eğitim durumu, iletişim bilgileri, ilgi alanları ve iş deneyimleri gibi bilgileri de içerir.</a:t>
            </a:r>
          </a:p>
          <a:p>
            <a:r>
              <a:rPr lang="tr-TR" dirty="0" smtClean="0"/>
              <a:t>Dijital kimliğinizi ücretsiz oluşturabileceğiniz servislerden en bilineni </a:t>
            </a:r>
            <a:r>
              <a:rPr lang="tr-TR" dirty="0" err="1" smtClean="0"/>
              <a:t>LinkedIn’dir</a:t>
            </a:r>
            <a:r>
              <a:rPr lang="tr-TR" dirty="0" smtClean="0"/>
              <a:t>.</a:t>
            </a:r>
          </a:p>
        </p:txBody>
      </p:sp>
      <p:pic>
        <p:nvPicPr>
          <p:cNvPr id="14338" name="Picture 2" descr="http://identity2u.com/images/homepage/card2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55" y="4047572"/>
            <a:ext cx="3514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İŞBİRLİKLİ YAZARLIK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4339408"/>
          </a:xfrm>
        </p:spPr>
        <p:txBody>
          <a:bodyPr/>
          <a:lstStyle/>
          <a:p>
            <a:r>
              <a:rPr lang="tr-TR" dirty="0" smtClean="0"/>
              <a:t>İçeriğinin kullanıcıların katkılarıyla oluşturulduğu bilgi paylaşım yöntemidir.</a:t>
            </a:r>
          </a:p>
          <a:p>
            <a:r>
              <a:rPr lang="tr-TR" dirty="0" smtClean="0"/>
              <a:t>İşbirlikli yazarlık sitelerine en iyi örneği çevrimiçi bir ansiklopedi olan </a:t>
            </a:r>
            <a:r>
              <a:rPr lang="tr-TR" dirty="0" err="1" smtClean="0"/>
              <a:t>Vikipedi’yi</a:t>
            </a:r>
            <a:r>
              <a:rPr lang="tr-TR" dirty="0" smtClean="0"/>
              <a:t> gösterebiliriz.</a:t>
            </a:r>
          </a:p>
          <a:p>
            <a:r>
              <a:rPr lang="tr-TR" dirty="0" smtClean="0"/>
              <a:t>Bu ansiklopedinin tamamı kullanıcıların ortak çalışmasıyla hazırlanmıştır.</a:t>
            </a:r>
            <a:endParaRPr lang="tr-TR" dirty="0"/>
          </a:p>
        </p:txBody>
      </p:sp>
      <p:pic>
        <p:nvPicPr>
          <p:cNvPr id="1026" name="Picture 2" descr="http://img.labnol.org/di/wikipedi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2" y="3253963"/>
            <a:ext cx="2962865" cy="34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DİJİTAL KİMLİK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Dijital kimliğiniz sayesinde sanal özgeçmişinizi (CV) oluşturarak işverenlerin sizinle iletişime geçmesini sağlayabilir ya da iş arayanlar ile bağlantı kurabilirsiniz.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7" y="3374118"/>
            <a:ext cx="5206215" cy="32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2054" y="2926367"/>
            <a:ext cx="3591698" cy="84656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dirty="0" smtClean="0">
                <a:ln w="0">
                  <a:solidFill>
                    <a:srgbClr val="E43671"/>
                  </a:solidFill>
                </a:ln>
                <a:solidFill>
                  <a:srgbClr val="E4367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3906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6054812" cy="3144069"/>
          </a:xfrm>
        </p:spPr>
        <p:txBody>
          <a:bodyPr/>
          <a:lstStyle/>
          <a:p>
            <a:r>
              <a:rPr lang="tr-TR" dirty="0" smtClean="0"/>
              <a:t>Çoklu ortam, bilginin yazı, ses, resim gibi farklı biçimlerin birlikte kullanılarak sunulmasıdır.</a:t>
            </a:r>
          </a:p>
          <a:p>
            <a:r>
              <a:rPr lang="tr-TR" dirty="0" smtClean="0"/>
              <a:t>Sadece ses veya görüntünün olduğu ortama çoklu ortam diyemezken, her ikisini içeren ortama çoklu ortam diyebiliriz.</a:t>
            </a:r>
          </a:p>
        </p:txBody>
      </p:sp>
      <p:pic>
        <p:nvPicPr>
          <p:cNvPr id="3074" name="Picture 2" descr="http://www.ashamstompers.com/wordpress/wp-content/plugins/cool-video-gallery/images/default_vid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52" y="4698125"/>
            <a:ext cx="1902373" cy="19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onizer.net/files/Mac_OS_X_style/orig/iTu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15" y="4674559"/>
            <a:ext cx="1560623" cy="15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.iconarchive.com/icons/itzikgur/my-seven/512/Pictures-Nikon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99" y="3140513"/>
            <a:ext cx="1694246" cy="1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ÇOKLU ORTAM PAYLAŞIMLARI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163801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Çoklu ortam paylaşım sitelerinin en popülerleri </a:t>
            </a:r>
            <a:r>
              <a:rPr lang="tr-TR" b="1" dirty="0" smtClean="0"/>
              <a:t>Youtube</a:t>
            </a:r>
            <a:r>
              <a:rPr lang="tr-TR" dirty="0" smtClean="0"/>
              <a:t>, </a:t>
            </a:r>
            <a:r>
              <a:rPr lang="tr-TR" b="1" dirty="0" err="1" smtClean="0"/>
              <a:t>Flickr</a:t>
            </a:r>
            <a:r>
              <a:rPr lang="tr-TR" dirty="0" smtClean="0"/>
              <a:t> ve </a:t>
            </a:r>
            <a:r>
              <a:rPr lang="tr-TR" b="1" dirty="0" err="1" smtClean="0"/>
              <a:t>Instagram</a:t>
            </a:r>
            <a:r>
              <a:rPr lang="tr-TR" dirty="0" err="1" smtClean="0"/>
              <a:t>’dır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Youtube bir video paylaşım sitesi iken </a:t>
            </a:r>
            <a:r>
              <a:rPr lang="tr-TR" dirty="0" err="1" smtClean="0"/>
              <a:t>Flickr</a:t>
            </a:r>
            <a:r>
              <a:rPr lang="tr-TR" dirty="0" smtClean="0"/>
              <a:t> ve </a:t>
            </a:r>
            <a:r>
              <a:rPr lang="tr-TR" dirty="0" err="1" smtClean="0"/>
              <a:t>Instagram</a:t>
            </a:r>
            <a:r>
              <a:rPr lang="tr-TR" dirty="0" smtClean="0"/>
              <a:t> ise birer resim ve fotoğraf paylaşma çoklu ortam siteleridir.</a:t>
            </a:r>
          </a:p>
        </p:txBody>
      </p:sp>
      <p:pic>
        <p:nvPicPr>
          <p:cNvPr id="2052" name="Picture 4" descr="http://darhosta.files.wordpress.com/2011/09/flick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92" y="4137929"/>
            <a:ext cx="2126285" cy="6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msmakina.com.tr/images/youtub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78" y="2253337"/>
            <a:ext cx="2325982" cy="16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maworld.com/cma-awards/wp-content/uploads/sites/3/2013/09/instagram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/>
          <a:stretch/>
        </p:blipFill>
        <p:spPr bwMode="auto">
          <a:xfrm>
            <a:off x="5219615" y="5265600"/>
            <a:ext cx="2801353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4753326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İnternet günlüğü olarak tanımlayabileceğimiz </a:t>
            </a:r>
            <a:r>
              <a:rPr lang="tr-TR" b="1" dirty="0" err="1" smtClean="0"/>
              <a:t>Bloglar</a:t>
            </a:r>
            <a:r>
              <a:rPr lang="tr-TR" dirty="0" smtClean="0"/>
              <a:t> kullanıcıların dilediği konularda yazılar yazabileceği kişisel internet sayfalarıdır.</a:t>
            </a:r>
          </a:p>
          <a:p>
            <a:r>
              <a:rPr lang="tr-TR" dirty="0" smtClean="0"/>
              <a:t>Ziyaretçiler de </a:t>
            </a:r>
            <a:r>
              <a:rPr lang="tr-TR" dirty="0" err="1" smtClean="0"/>
              <a:t>blog</a:t>
            </a:r>
            <a:r>
              <a:rPr lang="tr-TR" dirty="0" smtClean="0"/>
              <a:t> sahibinin izin vermesi durumunda yazılara yorum yapabilirler.</a:t>
            </a:r>
          </a:p>
        </p:txBody>
      </p:sp>
      <p:pic>
        <p:nvPicPr>
          <p:cNvPr id="5122" name="Picture 2" descr="http://www.superlame.com/images/header_blog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56" y="3780890"/>
            <a:ext cx="3786244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WEB GÜNCELERİ (BLOG)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7" y="1690690"/>
            <a:ext cx="5780742" cy="35168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Kullanıcılar kişisel </a:t>
            </a:r>
            <a:r>
              <a:rPr lang="tr-TR" dirty="0" err="1" smtClean="0"/>
              <a:t>blog</a:t>
            </a:r>
            <a:r>
              <a:rPr lang="tr-TR" dirty="0" smtClean="0"/>
              <a:t> sayfalarında başından geçen bir olay, yaptığı bir alışveriş, okuduğu bir kitap, izlediği bir film gibi her konuyla ilgili yazı yazmakta serbesttir.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siteleri düşüncelerimizi milyonlarca internet kullanıcısıyla paylaşmak için güzel bir araçtır ve günümüzde oldukça popülerdir.</a:t>
            </a:r>
          </a:p>
          <a:p>
            <a:r>
              <a:rPr lang="tr-TR" dirty="0" err="1" smtClean="0"/>
              <a:t>Blog</a:t>
            </a:r>
            <a:r>
              <a:rPr lang="tr-TR" dirty="0" smtClean="0"/>
              <a:t> açmak ve kullanmak ücretsizdir.</a:t>
            </a:r>
          </a:p>
        </p:txBody>
      </p:sp>
      <p:pic>
        <p:nvPicPr>
          <p:cNvPr id="6148" name="Picture 4" descr="http://inforrm.files.wordpress.com/2012/03/blogg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33"/>
          <a:stretch/>
        </p:blipFill>
        <p:spPr bwMode="auto">
          <a:xfrm>
            <a:off x="3262640" y="5693570"/>
            <a:ext cx="1958390" cy="73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www.futuresimple.com/blog/wp-content/uploads/2013/09/wordpres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92" y="3244572"/>
            <a:ext cx="1713857" cy="122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http://www.startupcell.com/wp-content/uploads/2012/12/tumblr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10888" r="4895" b="18308"/>
          <a:stretch/>
        </p:blipFill>
        <p:spPr bwMode="auto">
          <a:xfrm>
            <a:off x="6072568" y="5349385"/>
            <a:ext cx="2247952" cy="68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09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ETİKETLEME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3723504" cy="397438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Etiketler bir konuyla ilgili veya bir fotoğrafta yer alan kişiyi işaretlemek ve böylece o kişiyi haberdar etmek için kullanılır.</a:t>
            </a:r>
          </a:p>
          <a:p>
            <a:r>
              <a:rPr lang="tr-TR" dirty="0" smtClean="0"/>
              <a:t>Ayrıca etiketlenen kişinin ismine tıklandığında o kişiye ulaşılmasını da sağlar.</a:t>
            </a:r>
          </a:p>
        </p:txBody>
      </p:sp>
      <p:pic>
        <p:nvPicPr>
          <p:cNvPr id="4098" name="Picture 2" descr="http://i.i.cbsi.com/cnwk.1d/i/tim/2010/10/20/iPhotoFacebookTagging_610x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r="21179" b="18665"/>
          <a:stretch/>
        </p:blipFill>
        <p:spPr bwMode="auto">
          <a:xfrm>
            <a:off x="4650919" y="3567125"/>
            <a:ext cx="3864430" cy="253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5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İMLEME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1978" y="1690690"/>
            <a:ext cx="5035054" cy="3974386"/>
          </a:xfrm>
        </p:spPr>
        <p:txBody>
          <a:bodyPr>
            <a:normAutofit/>
          </a:bodyPr>
          <a:lstStyle/>
          <a:p>
            <a:r>
              <a:rPr lang="tr-TR" dirty="0" smtClean="0"/>
              <a:t>Kullanıcıların internette gezinirken beğendiği içerikleri veya siteleri işaretleyip diğer kullanıcılar ile paylaşabilmesini imkan veren bilgi paylaşım araçlarıdır.</a:t>
            </a:r>
          </a:p>
          <a:p>
            <a:r>
              <a:rPr lang="tr-TR" dirty="0" smtClean="0"/>
              <a:t>En popülerleri </a:t>
            </a:r>
            <a:r>
              <a:rPr lang="tr-TR" dirty="0" err="1" smtClean="0"/>
              <a:t>Delicious</a:t>
            </a:r>
            <a:r>
              <a:rPr lang="tr-TR" dirty="0" smtClean="0"/>
              <a:t> ve </a:t>
            </a:r>
            <a:r>
              <a:rPr lang="tr-TR" dirty="0" err="1" smtClean="0"/>
              <a:t>Reddit’tir</a:t>
            </a:r>
            <a:r>
              <a:rPr lang="tr-TR" dirty="0" smtClean="0"/>
              <a:t>.</a:t>
            </a:r>
          </a:p>
        </p:txBody>
      </p:sp>
      <p:pic>
        <p:nvPicPr>
          <p:cNvPr id="8194" name="Picture 2" descr="http://upload.wikimedia.org/wikipedia/commons/thumb/3/30/Del.icio.us_old_logo.svg/467px-Del.icio.us_old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4" y="3717045"/>
            <a:ext cx="3149014" cy="8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lementaryoutfit.eu/wp-content/uploads/2013/08/reddit-logo-1024x4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44" y="5188355"/>
            <a:ext cx="3087270" cy="12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076" y="365126"/>
            <a:ext cx="7889273" cy="1325563"/>
          </a:xfrm>
        </p:spPr>
        <p:txBody>
          <a:bodyPr/>
          <a:lstStyle/>
          <a:p>
            <a:r>
              <a:rPr lang="tr-TR" dirty="0" smtClean="0"/>
              <a:t>SOSYAL MEDYA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6076" y="1690689"/>
            <a:ext cx="3175902" cy="2989595"/>
          </a:xfrm>
        </p:spPr>
        <p:txBody>
          <a:bodyPr>
            <a:normAutofit/>
          </a:bodyPr>
          <a:lstStyle/>
          <a:p>
            <a:r>
              <a:rPr lang="tr-TR" dirty="0" smtClean="0"/>
              <a:t>Sosyal medya, kişilerin internet üzerinde birbiriyle yaptığı görüşmeler ve paylaşımların bütünüdür.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6941" y="2451176"/>
            <a:ext cx="5811196" cy="44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B4176D"/>
      </a:hlink>
      <a:folHlink>
        <a:srgbClr val="8C8C8C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623</Words>
  <Application>Microsoft Office PowerPoint</Application>
  <PresentationFormat>Ekran Gösterisi (4:3)</PresentationFormat>
  <Paragraphs>76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BİLGİ PAYLAŞIM ARAÇLARI</vt:lpstr>
      <vt:lpstr>İŞBİRLİKLİ YAZARLIK</vt:lpstr>
      <vt:lpstr>ÇOKLU ORTAM PAYLAŞIMLARI</vt:lpstr>
      <vt:lpstr>ÇOKLU ORTAM PAYLAŞIMLARI</vt:lpstr>
      <vt:lpstr>WEB GÜNCELERİ (BLOG)</vt:lpstr>
      <vt:lpstr>WEB GÜNCELERİ (BLOG)</vt:lpstr>
      <vt:lpstr>ETİKETLEME</vt:lpstr>
      <vt:lpstr>SOSYAL İMLEME</vt:lpstr>
      <vt:lpstr>SOSYAL MEDYA</vt:lpstr>
      <vt:lpstr>SOSYAL AĞLAR</vt:lpstr>
      <vt:lpstr>KAÇ KİŞİ KULLANIYOR?</vt:lpstr>
      <vt:lpstr>KAÇ KİŞİ KULLANIYOR?</vt:lpstr>
      <vt:lpstr>SOSYAL AĞLARI KULLANIRKEN</vt:lpstr>
      <vt:lpstr>KİŞİSEL BİLGİLERİNİZİ HERKESLE PAYLAŞMAYIN</vt:lpstr>
      <vt:lpstr>HERŞEYİ HERKESE AÇIK PAYLAŞMAYIN</vt:lpstr>
      <vt:lpstr>TANIMADIĞINIZ KİŞİLERLE İLETİŞİME GEÇMEYİN</vt:lpstr>
      <vt:lpstr>GÜÇLÜ ŞİFRE OLUŞTURUN</vt:lpstr>
      <vt:lpstr>PAYLAŞIMLARA DİKKAT!</vt:lpstr>
      <vt:lpstr>DİJİTAL KİMLİK</vt:lpstr>
      <vt:lpstr>DİJİTAL KİMLİK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PAYLAŞIM ARAÇLARI</dc:title>
  <dc:creator>Ahmet Soyarslan</dc:creator>
  <cp:lastModifiedBy>Yener Ciftci</cp:lastModifiedBy>
  <cp:revision>153</cp:revision>
  <dcterms:created xsi:type="dcterms:W3CDTF">2014-01-12T05:33:05Z</dcterms:created>
  <dcterms:modified xsi:type="dcterms:W3CDTF">2015-10-28T13:13:00Z</dcterms:modified>
</cp:coreProperties>
</file>